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50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77" r:id="rId17"/>
    <p:sldId id="336" r:id="rId18"/>
    <p:sldId id="355" r:id="rId19"/>
    <p:sldId id="356" r:id="rId20"/>
    <p:sldId id="370" r:id="rId21"/>
    <p:sldId id="343" r:id="rId22"/>
    <p:sldId id="371" r:id="rId23"/>
    <p:sldId id="372" r:id="rId24"/>
    <p:sldId id="354" r:id="rId25"/>
    <p:sldId id="369" r:id="rId26"/>
    <p:sldId id="368" r:id="rId27"/>
    <p:sldId id="353" r:id="rId28"/>
    <p:sldId id="358" r:id="rId29"/>
    <p:sldId id="360" r:id="rId30"/>
    <p:sldId id="359" r:id="rId31"/>
    <p:sldId id="374" r:id="rId32"/>
    <p:sldId id="281" r:id="rId33"/>
    <p:sldId id="352" r:id="rId34"/>
    <p:sldId id="362" r:id="rId35"/>
    <p:sldId id="363" r:id="rId36"/>
    <p:sldId id="364" r:id="rId37"/>
    <p:sldId id="324" r:id="rId38"/>
    <p:sldId id="344" r:id="rId39"/>
    <p:sldId id="346" r:id="rId40"/>
    <p:sldId id="350" r:id="rId41"/>
    <p:sldId id="373" r:id="rId42"/>
    <p:sldId id="351" r:id="rId43"/>
    <p:sldId id="322" r:id="rId44"/>
    <p:sldId id="376" r:id="rId45"/>
    <p:sldId id="375" r:id="rId46"/>
    <p:sldId id="327" r:id="rId47"/>
    <p:sldId id="366" r:id="rId48"/>
    <p:sldId id="32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  <p14:sldId id="377"/>
          </p14:sldIdLst>
        </p14:section>
        <p14:section name="Migratory Model Generation" id="{AECFF127-28BA-4F4F-9332-6492E97F937A}">
          <p14:sldIdLst>
            <p14:sldId id="336"/>
            <p14:sldId id="355"/>
            <p14:sldId id="356"/>
            <p14:sldId id="370"/>
            <p14:sldId id="343"/>
            <p14:sldId id="371"/>
            <p14:sldId id="372"/>
            <p14:sldId id="354"/>
            <p14:sldId id="369"/>
            <p14:sldId id="368"/>
            <p14:sldId id="353"/>
            <p14:sldId id="358"/>
            <p14:sldId id="360"/>
            <p14:sldId id="359"/>
            <p14:sldId id="374"/>
          </p14:sldIdLst>
        </p14:section>
        <p14:section name="Dimensionality Reduction and Machine Learning" id="{A914B3BE-A889-429D-80FB-852CB8663240}">
          <p14:sldIdLst>
            <p14:sldId id="281"/>
            <p14:sldId id="352"/>
            <p14:sldId id="362"/>
            <p14:sldId id="363"/>
            <p14:sldId id="364"/>
            <p14:sldId id="324"/>
            <p14:sldId id="344"/>
            <p14:sldId id="346"/>
            <p14:sldId id="350"/>
            <p14:sldId id="373"/>
            <p14:sldId id="351"/>
            <p14:sldId id="322"/>
          </p14:sldIdLst>
        </p14:section>
        <p14:section name="Conclusion" id="{2B3E36F9-81BC-4C36-9618-6D10BC09A44F}">
          <p14:sldIdLst>
            <p14:sldId id="376"/>
            <p14:sldId id="375"/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542"/>
    <a:srgbClr val="00703C"/>
    <a:srgbClr val="726332"/>
    <a:srgbClr val="7F7F7F"/>
    <a:srgbClr val="49525E"/>
    <a:srgbClr val="C49C94"/>
    <a:srgbClr val="C7C7C7"/>
    <a:srgbClr val="F7B5D2"/>
    <a:srgbClr val="E377C2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162" autoAdjust="0"/>
  </p:normalViewPr>
  <p:slideViewPr>
    <p:cSldViewPr snapToGrid="0">
      <p:cViewPr varScale="1">
        <p:scale>
          <a:sx n="66" d="100"/>
          <a:sy n="66" d="100"/>
        </p:scale>
        <p:origin x="124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Influential in spreading culture, language, and (of course) genetic traits.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Bantu lead a more sedentary lifestyle compared to the indigenous people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Farming versus forest foraging (using the land’s resources)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Developments: agriculture, ceramics, and the use of iron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Guthrie zones: 16 (+1 for outgroup)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Roland’s work – Archeological, linguistic, and geographic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the PAUP log.</a:t>
            </a:r>
          </a:p>
          <a:p>
            <a:r>
              <a:rPr lang="en-US" dirty="0" err="1"/>
              <a:t>paup</a:t>
            </a:r>
            <a:r>
              <a:rPr lang="en-US" dirty="0"/>
              <a:t>&gt; </a:t>
            </a:r>
            <a:r>
              <a:rPr lang="en-US" dirty="0" err="1"/>
              <a:t>describetrees</a:t>
            </a:r>
            <a:r>
              <a:rPr lang="en-US" dirty="0"/>
              <a:t> 1/ root=outgroup </a:t>
            </a:r>
            <a:r>
              <a:rPr lang="en-US" dirty="0" err="1"/>
              <a:t>apolist</a:t>
            </a:r>
            <a:r>
              <a:rPr lang="en-US" dirty="0"/>
              <a:t>=yes;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67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technical hypothesis is that, by using more data (and combining it), the resulting migratory model is more robust than individual singularly-faceted models.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703C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"A better reconstruction"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Curation efforts from Jia and </a:t>
            </a:r>
            <a:r>
              <a:rPr lang="en-US" dirty="0" err="1"/>
              <a:t>Conor</a:t>
            </a:r>
            <a:endParaRPr lang="en-US" dirty="0"/>
          </a:p>
          <a:p>
            <a:endParaRPr lang="en-US" dirty="0"/>
          </a:p>
          <a:p>
            <a:r>
              <a:rPr lang="en-US" dirty="0"/>
              <a:t>POY5 for generating trees, PAUP for extracting the </a:t>
            </a:r>
            <a:r>
              <a:rPr lang="en-US" dirty="0" err="1"/>
              <a:t>apomorphies</a:t>
            </a:r>
            <a:r>
              <a:rPr lang="en-US" dirty="0"/>
              <a:t> in the generated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multiple samples may be taken from a single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MATERNAL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PATERNAL</a:t>
            </a:r>
          </a:p>
          <a:p>
            <a:r>
              <a:rPr lang="en-US" dirty="0"/>
              <a:t>STR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Microsatellite of nucleotides that are repeated tens to hundreds of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to compare specific loci of DNA on 2 or more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“fingerprint” popular in population genetics and even forensics.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8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Cultural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Cultural Ethnographic Atlas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Dependence on hunting, gathering, fishing, mode of marriage and allowed kin (can you marry your cousin), genital mutilations, gender roles, etc.</a:t>
            </a:r>
          </a:p>
          <a:p>
            <a:r>
              <a:rPr lang="en-US" dirty="0"/>
              <a:t>Outgroups: </a:t>
            </a:r>
            <a:r>
              <a:rPr lang="en-US" dirty="0" err="1"/>
              <a:t>Ekoi</a:t>
            </a:r>
            <a:r>
              <a:rPr lang="en-US" dirty="0"/>
              <a:t> Languages (</a:t>
            </a:r>
            <a:r>
              <a:rPr lang="en-US" dirty="0" err="1"/>
              <a:t>Bangang</a:t>
            </a:r>
            <a:r>
              <a:rPr lang="en-US" dirty="0"/>
              <a:t>, </a:t>
            </a:r>
            <a:r>
              <a:rPr lang="en-US" dirty="0" err="1"/>
              <a:t>Ghomala</a:t>
            </a:r>
            <a:r>
              <a:rPr lang="en-US" dirty="0"/>
              <a:t>, </a:t>
            </a:r>
            <a:r>
              <a:rPr lang="en-US" dirty="0" err="1"/>
              <a:t>Fefe</a:t>
            </a:r>
            <a:r>
              <a:rPr lang="en-US" dirty="0"/>
              <a:t>, </a:t>
            </a:r>
            <a:r>
              <a:rPr lang="en-US" dirty="0" err="1"/>
              <a:t>Ejagham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www.microsoft.com/en-us/sql-server/sql-server-2016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://mapbox.com/about/map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hyperlink" Target="https://azure.microsoft.com/en-us/services/machine-learning-studio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ddit.com/r/dataisbeautiful/comments/80o1ah/vegetation_intensity_throughout_the_year_f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4236720" cy="389540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69" y="1809066"/>
            <a:ext cx="5863858" cy="367733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5778344" y="3174863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88945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POY5 (Wheeler et al., 2013)</a:t>
            </a:r>
          </a:p>
          <a:p>
            <a:pPr lvl="1"/>
            <a:r>
              <a:rPr lang="en-US" dirty="0"/>
              <a:t>PAUP* (Swofford, 2008)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2485E-02C5-40E5-ABC6-2CA51C23F5B3}"/>
              </a:ext>
            </a:extLst>
          </p:cNvPr>
          <p:cNvSpPr txBox="1"/>
          <p:nvPr/>
        </p:nvSpPr>
        <p:spPr>
          <a:xfrm>
            <a:off x="123290" y="5758776"/>
            <a:ext cx="3061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Curation of </a:t>
            </a:r>
            <a:r>
              <a:rPr lang="en-US" sz="1100" dirty="0" err="1"/>
              <a:t>mtDNA</a:t>
            </a:r>
            <a:r>
              <a:rPr lang="en-US" sz="1100" dirty="0"/>
              <a:t> and </a:t>
            </a:r>
            <a:r>
              <a:rPr lang="en-US" sz="1100" dirty="0" err="1"/>
              <a:t>Ychr</a:t>
            </a:r>
            <a:r>
              <a:rPr lang="en-US" sz="1100" dirty="0"/>
              <a:t> data was performed by Dr. Jia Wen and </a:t>
            </a:r>
            <a:r>
              <a:rPr lang="en-US" sz="1100" dirty="0" err="1"/>
              <a:t>Conor</a:t>
            </a:r>
            <a:r>
              <a:rPr lang="en-US" sz="1100" dirty="0"/>
              <a:t> </a:t>
            </a:r>
            <a:r>
              <a:rPr lang="en-US" sz="1100" dirty="0" err="1"/>
              <a:t>Nodzak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6891919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4" y="1476779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108"/>
              </p:ext>
            </p:extLst>
          </p:nvPr>
        </p:nvGraphicFramePr>
        <p:xfrm>
          <a:off x="7801582" y="138249"/>
          <a:ext cx="4182894" cy="60412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Guthrie zone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mtDNA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Ychr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Cultural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(Outgroup)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 Coverage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Mitochondrial DNA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/>
          </a:bodyPr>
          <a:lstStyle/>
          <a:p>
            <a:r>
              <a:rPr lang="en-US" sz="2400" dirty="0"/>
              <a:t>746 Samples</a:t>
            </a:r>
          </a:p>
          <a:p>
            <a:r>
              <a:rPr lang="en-US" sz="2400" dirty="0"/>
              <a:t>Length: 16,591 aligned nucleotides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  <a:p>
            <a:endParaRPr lang="en-US" sz="2400" dirty="0"/>
          </a:p>
          <a:p>
            <a:r>
              <a:rPr lang="en-US" sz="2400" dirty="0"/>
              <a:t>Aligned using MAFFT (</a:t>
            </a:r>
            <a:r>
              <a:rPr lang="en-US" sz="2400" dirty="0" err="1"/>
              <a:t>Katoh</a:t>
            </a:r>
            <a:r>
              <a:rPr lang="en-US" sz="2400" dirty="0"/>
              <a:t>, 2002)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524033-1842-4CF7-922C-D34E0222BF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89" y="1977620"/>
            <a:ext cx="5015623" cy="3684588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27363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a few sequence read errors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Ychr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Y-Chromosomal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1881 Samples</a:t>
            </a:r>
          </a:p>
          <a:p>
            <a:r>
              <a:rPr lang="en-US" sz="2400" dirty="0"/>
              <a:t>Length: 12 Short Tandem Repeats (STRs)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79179D-3B7E-40EF-991C-AB318A098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1541067"/>
            <a:ext cx="5183188" cy="1466022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31196E4-D146-4890-8D2F-1693E36F2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017"/>
              </p:ext>
            </p:extLst>
          </p:nvPr>
        </p:nvGraphicFramePr>
        <p:xfrm>
          <a:off x="5496258" y="3238086"/>
          <a:ext cx="6360446" cy="2661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284">
                  <a:extLst>
                    <a:ext uri="{9D8B030D-6E8A-4147-A177-3AD203B41FA5}">
                      <a16:colId xmlns:a16="http://schemas.microsoft.com/office/drawing/2014/main" val="1001858167"/>
                    </a:ext>
                  </a:extLst>
                </a:gridCol>
                <a:gridCol w="703104">
                  <a:extLst>
                    <a:ext uri="{9D8B030D-6E8A-4147-A177-3AD203B41FA5}">
                      <a16:colId xmlns:a16="http://schemas.microsoft.com/office/drawing/2014/main" val="2598119352"/>
                    </a:ext>
                  </a:extLst>
                </a:gridCol>
                <a:gridCol w="812038">
                  <a:extLst>
                    <a:ext uri="{9D8B030D-6E8A-4147-A177-3AD203B41FA5}">
                      <a16:colId xmlns:a16="http://schemas.microsoft.com/office/drawing/2014/main" val="1783661029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689420677"/>
                    </a:ext>
                  </a:extLst>
                </a:gridCol>
                <a:gridCol w="1218057">
                  <a:extLst>
                    <a:ext uri="{9D8B030D-6E8A-4147-A177-3AD203B41FA5}">
                      <a16:colId xmlns:a16="http://schemas.microsoft.com/office/drawing/2014/main" val="1661698999"/>
                    </a:ext>
                  </a:extLst>
                </a:gridCol>
                <a:gridCol w="1065800">
                  <a:extLst>
                    <a:ext uri="{9D8B030D-6E8A-4147-A177-3AD203B41FA5}">
                      <a16:colId xmlns:a16="http://schemas.microsoft.com/office/drawing/2014/main" val="18362218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Ychr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Dataset Position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Marker 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Allele Range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Repeat Motif(s)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GenBank Accession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Reference Allele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832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23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7224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DYS385b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20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AC011302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596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17-28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TCTA, TCTG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AC011289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9917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AC006152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29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AC011745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8643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TAGA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AC017019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10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13-17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19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TTTTC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AC002531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8410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2203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1916BE6-3C96-430F-84D2-5F389AE76F7A}"/>
              </a:ext>
            </a:extLst>
          </p:cNvPr>
          <p:cNvSpPr txBox="1"/>
          <p:nvPr/>
        </p:nvSpPr>
        <p:spPr>
          <a:xfrm>
            <a:off x="9197386" y="5914265"/>
            <a:ext cx="265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Buter</a:t>
            </a:r>
            <a:r>
              <a:rPr lang="en-US" sz="1400" dirty="0"/>
              <a:t> et al., 2008</a:t>
            </a:r>
          </a:p>
        </p:txBody>
      </p:sp>
    </p:spTree>
    <p:extLst>
      <p:ext uri="{BB962C8B-B14F-4D97-AF65-F5344CB8AC3E}">
        <p14:creationId xmlns:p14="http://schemas.microsoft.com/office/powerpoint/2010/main" val="340513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Cultural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Cultural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103 Samples</a:t>
            </a:r>
          </a:p>
          <a:p>
            <a:r>
              <a:rPr lang="en-US" sz="2400" dirty="0"/>
              <a:t>Length: 92 Cultural Traits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Ekoi</a:t>
            </a:r>
            <a:r>
              <a:rPr lang="en-US" sz="2400" dirty="0"/>
              <a:t> languages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90AB2-5196-4FC1-9C39-60971EDC08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47957" y="1458930"/>
            <a:ext cx="3635656" cy="4730733"/>
          </a:xfrm>
          <a:prstGeom prst="rect">
            <a:avLst/>
          </a:prstGeom>
          <a:ln>
            <a:solidFill>
              <a:srgbClr val="00703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C42F86-48B4-4385-8BF2-9D4E3DE5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74" y="3824296"/>
            <a:ext cx="5464452" cy="2249599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239776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afa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POY5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Haversine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0814"/>
          </a:xfrm>
        </p:spPr>
        <p:txBody>
          <a:bodyPr/>
          <a:lstStyle/>
          <a:p>
            <a:r>
              <a:rPr lang="en-US" dirty="0"/>
              <a:t>Haversine Distance vs. Euclidean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1977"/>
            <a:ext cx="5157787" cy="3977686"/>
          </a:xfrm>
        </p:spPr>
        <p:txBody>
          <a:bodyPr>
            <a:normAutofit/>
          </a:bodyPr>
          <a:lstStyle/>
          <a:p>
            <a:r>
              <a:rPr lang="en-US" sz="2000" dirty="0"/>
              <a:t>Using the latitude and longitude coordinates between two points, the distance between then can be calculated.</a:t>
            </a:r>
          </a:p>
          <a:p>
            <a:r>
              <a:rPr lang="en-US" sz="2000" dirty="0"/>
              <a:t>Given that the points are on the surface of a sphere (the Earth), the geometry is a little different.</a:t>
            </a:r>
          </a:p>
          <a:p>
            <a:r>
              <a:rPr lang="en-US" sz="2000" dirty="0"/>
              <a:t>Using the Euclidean distance (the flat, straight distance) between two distant points on a sphere would ignore the curvature of the surface.</a:t>
            </a:r>
          </a:p>
          <a:p>
            <a:r>
              <a:rPr lang="en-US" sz="2000" dirty="0"/>
              <a:t>Haversine distance is more accurate, especially at the continental-scale.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530814"/>
          </a:xfrm>
        </p:spPr>
        <p:txBody>
          <a:bodyPr/>
          <a:lstStyle/>
          <a:p>
            <a:r>
              <a:rPr lang="en-US" dirty="0"/>
              <a:t>The Haversine Formula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/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⋅</m:t>
                      </m:r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𝐸𝑎𝑟𝑡h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E8E948-0B27-40DE-B98C-E844319E16AB}"/>
              </a:ext>
            </a:extLst>
          </p:cNvPr>
          <p:cNvSpPr/>
          <p:nvPr/>
        </p:nvSpPr>
        <p:spPr>
          <a:xfrm>
            <a:off x="7786398" y="4082095"/>
            <a:ext cx="2012399" cy="2012399"/>
          </a:xfrm>
          <a:prstGeom prst="ellipse">
            <a:avLst/>
          </a:prstGeom>
          <a:noFill/>
          <a:ln w="38100"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BBBAB2-6243-4679-8759-19A4326665EB}"/>
              </a:ext>
            </a:extLst>
          </p:cNvPr>
          <p:cNvSpPr/>
          <p:nvPr/>
        </p:nvSpPr>
        <p:spPr>
          <a:xfrm>
            <a:off x="7777691" y="5125556"/>
            <a:ext cx="2032726" cy="315622"/>
          </a:xfrm>
          <a:custGeom>
            <a:avLst/>
            <a:gdLst>
              <a:gd name="connsiteX0" fmla="*/ 0 w 1741715"/>
              <a:gd name="connsiteY0" fmla="*/ 52251 h 270437"/>
              <a:gd name="connsiteX1" fmla="*/ 827315 w 1741715"/>
              <a:gd name="connsiteY1" fmla="*/ 269965 h 270437"/>
              <a:gd name="connsiteX2" fmla="*/ 1741715 w 1741715"/>
              <a:gd name="connsiteY2" fmla="*/ 0 h 270437"/>
              <a:gd name="connsiteX0" fmla="*/ 0 w 1741715"/>
              <a:gd name="connsiteY0" fmla="*/ 52251 h 270437"/>
              <a:gd name="connsiteX1" fmla="*/ 905692 w 1741715"/>
              <a:gd name="connsiteY1" fmla="*/ 269965 h 270437"/>
              <a:gd name="connsiteX2" fmla="*/ 1741715 w 1741715"/>
              <a:gd name="connsiteY2" fmla="*/ 0 h 2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715" h="270437">
                <a:moveTo>
                  <a:pt x="0" y="52251"/>
                </a:moveTo>
                <a:cubicBezTo>
                  <a:pt x="268514" y="165462"/>
                  <a:pt x="615406" y="278673"/>
                  <a:pt x="905692" y="269965"/>
                </a:cubicBezTo>
                <a:cubicBezTo>
                  <a:pt x="1195978" y="261257"/>
                  <a:pt x="1593669" y="55154"/>
                  <a:pt x="1741715" y="0"/>
                </a:cubicBezTo>
              </a:path>
            </a:pathLst>
          </a:custGeom>
          <a:noFill/>
          <a:ln w="38100">
            <a:solidFill>
              <a:srgbClr val="0070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0CBF2-A3AC-4671-AEE8-BF7E4E921C58}"/>
              </a:ext>
            </a:extLst>
          </p:cNvPr>
          <p:cNvSpPr txBox="1"/>
          <p:nvPr/>
        </p:nvSpPr>
        <p:spPr>
          <a:xfrm>
            <a:off x="9849396" y="180459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</a:rPr>
              <a:t>“As the crow flies…”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7B364-E937-4C4A-B153-D0998511F2FC}"/>
              </a:ext>
            </a:extLst>
          </p:cNvPr>
          <p:cNvSpPr txBox="1"/>
          <p:nvPr/>
        </p:nvSpPr>
        <p:spPr>
          <a:xfrm>
            <a:off x="8340390" y="227753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Latitudes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7AF49-1CB6-4192-A39B-106364678291}"/>
              </a:ext>
            </a:extLst>
          </p:cNvPr>
          <p:cNvSpPr txBox="1"/>
          <p:nvPr/>
        </p:nvSpPr>
        <p:spPr>
          <a:xfrm>
            <a:off x="9596430" y="2277538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Longitudes</a:t>
            </a:r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28B30114-F2FC-42D8-A721-9ECE9CFAAB19}"/>
              </a:ext>
            </a:extLst>
          </p:cNvPr>
          <p:cNvSpPr/>
          <p:nvPr/>
        </p:nvSpPr>
        <p:spPr>
          <a:xfrm rot="3209949">
            <a:off x="8723584" y="4323971"/>
            <a:ext cx="690238" cy="67765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108"/>
              <a:gd name="connsiteY0" fmla="*/ 10000 h 10000"/>
              <a:gd name="connsiteX1" fmla="*/ 5000 w 10108"/>
              <a:gd name="connsiteY1" fmla="*/ 0 h 10000"/>
              <a:gd name="connsiteX2" fmla="*/ 10000 w 10108"/>
              <a:gd name="connsiteY2" fmla="*/ 10000 h 10000"/>
              <a:gd name="connsiteX3" fmla="*/ 0 w 1010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00">
                <a:moveTo>
                  <a:pt x="0" y="10000"/>
                </a:moveTo>
                <a:lnTo>
                  <a:pt x="5000" y="0"/>
                </a:lnTo>
                <a:cubicBezTo>
                  <a:pt x="6667" y="0"/>
                  <a:pt x="10833" y="833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noFill/>
          <a:ln w="28575">
            <a:solidFill>
              <a:srgbClr val="726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4D72D-E572-4730-AB98-BDD920BD9A1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090263" y="2585315"/>
            <a:ext cx="702335" cy="193759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4934E-0725-427C-86A9-C8DB231BBA4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139479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A8048-8EEC-4FA8-AD3A-16FEAFED72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883983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0C6101-49EC-4FA0-AC8F-EA0B805ECF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28788" y="2585315"/>
            <a:ext cx="603816" cy="135034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E85D94-2C0F-4E47-954C-B8438C91761B}"/>
              </a:ext>
            </a:extLst>
          </p:cNvPr>
          <p:cNvSpPr txBox="1"/>
          <p:nvPr/>
        </p:nvSpPr>
        <p:spPr>
          <a:xfrm>
            <a:off x="9187026" y="4662796"/>
            <a:ext cx="37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4177A9E-F35E-48AB-9600-844D1B59882B}"/>
              </a:ext>
            </a:extLst>
          </p:cNvPr>
          <p:cNvSpPr/>
          <p:nvPr/>
        </p:nvSpPr>
        <p:spPr>
          <a:xfrm rot="2932538">
            <a:off x="8560925" y="4516014"/>
            <a:ext cx="179266" cy="269001"/>
          </a:xfrm>
          <a:prstGeom prst="arc">
            <a:avLst>
              <a:gd name="adj1" fmla="val 16200000"/>
              <a:gd name="adj2" fmla="val 211402"/>
            </a:avLst>
          </a:prstGeom>
          <a:ln>
            <a:solidFill>
              <a:srgbClr val="726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479610" y="5994464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(van Brummelen, 2013)</a:t>
            </a:r>
          </a:p>
        </p:txBody>
      </p:sp>
    </p:spTree>
    <p:extLst>
      <p:ext uri="{BB962C8B-B14F-4D97-AF65-F5344CB8AC3E}">
        <p14:creationId xmlns:p14="http://schemas.microsoft.com/office/powerpoint/2010/main" val="111912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Sankoff</a:t>
            </a:r>
            <a:r>
              <a:rPr lang="en-US" dirty="0"/>
              <a:t>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64FAD4-2146-4715-BBAB-8169EAEC6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04872"/>
              </p:ext>
            </p:extLst>
          </p:nvPr>
        </p:nvGraphicFramePr>
        <p:xfrm>
          <a:off x="3273914" y="1690688"/>
          <a:ext cx="8813168" cy="3996144"/>
        </p:xfrm>
        <a:graphic>
          <a:graphicData uri="http://schemas.openxmlformats.org/drawingml/2006/table">
            <a:tbl>
              <a:tblPr/>
              <a:tblGrid>
                <a:gridCol w="466559">
                  <a:extLst>
                    <a:ext uri="{9D8B030D-6E8A-4147-A177-3AD203B41FA5}">
                      <a16:colId xmlns:a16="http://schemas.microsoft.com/office/drawing/2014/main" val="217958011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13961067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4564161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7103739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85097853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305941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0858156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17642301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690848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36727557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3963286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959891390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544150722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644701138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792302045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4965388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0739095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603773594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428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124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529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55285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983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9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414423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6138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6560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5566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0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711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1510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220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446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6772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6158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3062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29C698A-2F87-47AB-95D8-5DC52B8B8A1A}"/>
              </a:ext>
            </a:extLst>
          </p:cNvPr>
          <p:cNvSpPr txBox="1">
            <a:spLocks/>
          </p:cNvSpPr>
          <p:nvPr/>
        </p:nvSpPr>
        <p:spPr>
          <a:xfrm>
            <a:off x="337457" y="2137590"/>
            <a:ext cx="2743200" cy="310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Using the Haversine formula, the distance is calculated between the centroids of each Guthrie zone.</a:t>
            </a:r>
          </a:p>
          <a:p>
            <a:r>
              <a:rPr lang="en-US" sz="1800" dirty="0"/>
              <a:t>This is converted into a symmetric matrix for use as the </a:t>
            </a:r>
            <a:r>
              <a:rPr lang="en-US" sz="1800" dirty="0" err="1"/>
              <a:t>Sankoff</a:t>
            </a:r>
            <a:r>
              <a:rPr lang="en-US" sz="1800" dirty="0"/>
              <a:t> matrix in the phylogenetic analyses.</a:t>
            </a:r>
          </a:p>
        </p:txBody>
      </p:sp>
    </p:spTree>
    <p:extLst>
      <p:ext uri="{BB962C8B-B14F-4D97-AF65-F5344CB8AC3E}">
        <p14:creationId xmlns:p14="http://schemas.microsoft.com/office/powerpoint/2010/main" val="4141940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775770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101787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103368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78391C-033F-4F49-99FB-A8A8A192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35168" y="178855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8023697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F10A2-5A78-489A-BE32-C820D733C7AC}"/>
              </a:ext>
            </a:extLst>
          </p:cNvPr>
          <p:cNvSpPr/>
          <p:nvPr/>
        </p:nvSpPr>
        <p:spPr>
          <a:xfrm>
            <a:off x="152400" y="6096000"/>
            <a:ext cx="866775" cy="1143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2DDA5-38DC-4EFF-8292-82C58E52AD0E}"/>
              </a:ext>
            </a:extLst>
          </p:cNvPr>
          <p:cNvSpPr/>
          <p:nvPr/>
        </p:nvSpPr>
        <p:spPr>
          <a:xfrm>
            <a:off x="1019175" y="6096000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D2D5F-A709-4AD2-9937-2672504BB067}"/>
              </a:ext>
            </a:extLst>
          </p:cNvPr>
          <p:cNvSpPr/>
          <p:nvPr/>
        </p:nvSpPr>
        <p:spPr>
          <a:xfrm>
            <a:off x="2514103" y="6096000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7CED08-A705-43BA-912E-97D41AC31014}"/>
              </a:ext>
            </a:extLst>
          </p:cNvPr>
          <p:cNvSpPr/>
          <p:nvPr/>
        </p:nvSpPr>
        <p:spPr>
          <a:xfrm>
            <a:off x="3174061" y="6096000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4C5AF-7851-4856-9A3E-4ED567DD58FD}"/>
              </a:ext>
            </a:extLst>
          </p:cNvPr>
          <p:cNvSpPr/>
          <p:nvPr/>
        </p:nvSpPr>
        <p:spPr>
          <a:xfrm>
            <a:off x="4390611" y="6096000"/>
            <a:ext cx="453224" cy="114300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DC4C1-A073-40F2-8257-EFA658F548F8}"/>
              </a:ext>
            </a:extLst>
          </p:cNvPr>
          <p:cNvSpPr/>
          <p:nvPr/>
        </p:nvSpPr>
        <p:spPr>
          <a:xfrm>
            <a:off x="4823957" y="6096000"/>
            <a:ext cx="878619" cy="11430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13DDF-7A1B-48EB-AA34-6BA5115E9CC7}"/>
              </a:ext>
            </a:extLst>
          </p:cNvPr>
          <p:cNvSpPr/>
          <p:nvPr/>
        </p:nvSpPr>
        <p:spPr>
          <a:xfrm>
            <a:off x="5702576" y="6096000"/>
            <a:ext cx="286247" cy="114300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F66CB-591B-4C46-988F-FA78229C4E01}"/>
              </a:ext>
            </a:extLst>
          </p:cNvPr>
          <p:cNvSpPr/>
          <p:nvPr/>
        </p:nvSpPr>
        <p:spPr>
          <a:xfrm>
            <a:off x="6732271" y="6095999"/>
            <a:ext cx="559365" cy="114301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6D90-B836-4F13-B635-9D1B58A2DE25}"/>
              </a:ext>
            </a:extLst>
          </p:cNvPr>
          <p:cNvSpPr/>
          <p:nvPr/>
        </p:nvSpPr>
        <p:spPr>
          <a:xfrm>
            <a:off x="5985768" y="6096000"/>
            <a:ext cx="750478" cy="114300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D3C2E-7D2A-48A9-BE9C-316FAB8165B4}"/>
              </a:ext>
            </a:extLst>
          </p:cNvPr>
          <p:cNvSpPr/>
          <p:nvPr/>
        </p:nvSpPr>
        <p:spPr>
          <a:xfrm>
            <a:off x="7291637" y="6095999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EFA2C-A06D-457B-BC12-6E41855EAD62}"/>
              </a:ext>
            </a:extLst>
          </p:cNvPr>
          <p:cNvSpPr/>
          <p:nvPr/>
        </p:nvSpPr>
        <p:spPr>
          <a:xfrm>
            <a:off x="7587037" y="6096000"/>
            <a:ext cx="512258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54E392-FEB1-4F11-B8F2-16139BE29775}"/>
              </a:ext>
            </a:extLst>
          </p:cNvPr>
          <p:cNvSpPr/>
          <p:nvPr/>
        </p:nvSpPr>
        <p:spPr>
          <a:xfrm>
            <a:off x="9170198" y="6095999"/>
            <a:ext cx="622724" cy="11430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C2C5C-9E54-430A-AB42-D119C6414EF4}"/>
              </a:ext>
            </a:extLst>
          </p:cNvPr>
          <p:cNvSpPr/>
          <p:nvPr/>
        </p:nvSpPr>
        <p:spPr>
          <a:xfrm>
            <a:off x="9794977" y="6095999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D4FE3F-911F-47D8-AA1E-C01D66CCB75C}"/>
              </a:ext>
            </a:extLst>
          </p:cNvPr>
          <p:cNvSpPr/>
          <p:nvPr/>
        </p:nvSpPr>
        <p:spPr>
          <a:xfrm>
            <a:off x="9961353" y="6095999"/>
            <a:ext cx="639228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D615E2-7638-42E1-A4AE-9AEAD2F06D78}"/>
              </a:ext>
            </a:extLst>
          </p:cNvPr>
          <p:cNvSpPr/>
          <p:nvPr/>
        </p:nvSpPr>
        <p:spPr>
          <a:xfrm>
            <a:off x="10600580" y="6096000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7BE99B-B8C8-41AF-B895-29172CF243A6}"/>
              </a:ext>
            </a:extLst>
          </p:cNvPr>
          <p:cNvSpPr/>
          <p:nvPr/>
        </p:nvSpPr>
        <p:spPr>
          <a:xfrm>
            <a:off x="55038" y="6096000"/>
            <a:ext cx="105396" cy="1143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24530-9890-421C-B6BE-31AB03F3DE38}"/>
              </a:ext>
            </a:extLst>
          </p:cNvPr>
          <p:cNvSpPr/>
          <p:nvPr/>
        </p:nvSpPr>
        <p:spPr>
          <a:xfrm>
            <a:off x="8099294" y="6095999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4EEF9-E5DC-47D1-B2F9-F41D54E6D958}"/>
              </a:ext>
            </a:extLst>
          </p:cNvPr>
          <p:cNvSpPr/>
          <p:nvPr/>
        </p:nvSpPr>
        <p:spPr>
          <a:xfrm>
            <a:off x="8450101" y="6096000"/>
            <a:ext cx="456851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2E3AE-64EE-458D-911E-E2425D9A9365}"/>
              </a:ext>
            </a:extLst>
          </p:cNvPr>
          <p:cNvSpPr/>
          <p:nvPr/>
        </p:nvSpPr>
        <p:spPr>
          <a:xfrm>
            <a:off x="8906952" y="6096000"/>
            <a:ext cx="263425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1" y="365125"/>
            <a:ext cx="6883712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256AA-4E51-4A5D-BA07-514B87F9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248883" y="1027906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8BB26B-197A-4DB1-9D72-7B64649CA9D4}"/>
              </a:ext>
            </a:extLst>
          </p:cNvPr>
          <p:cNvSpPr/>
          <p:nvPr/>
        </p:nvSpPr>
        <p:spPr>
          <a:xfrm>
            <a:off x="123898" y="6076505"/>
            <a:ext cx="890223" cy="114304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53BA2-6233-4DE2-B914-825156C1A664}"/>
              </a:ext>
            </a:extLst>
          </p:cNvPr>
          <p:cNvSpPr/>
          <p:nvPr/>
        </p:nvSpPr>
        <p:spPr>
          <a:xfrm>
            <a:off x="1019175" y="6076509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9C28E-774F-4662-B84B-53E00AAFCCF1}"/>
              </a:ext>
            </a:extLst>
          </p:cNvPr>
          <p:cNvSpPr/>
          <p:nvPr/>
        </p:nvSpPr>
        <p:spPr>
          <a:xfrm>
            <a:off x="2514103" y="607650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10D5B-0D05-42CB-B014-D0A46DD4895B}"/>
              </a:ext>
            </a:extLst>
          </p:cNvPr>
          <p:cNvSpPr/>
          <p:nvPr/>
        </p:nvSpPr>
        <p:spPr>
          <a:xfrm>
            <a:off x="3174061" y="607650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41092-EC43-4ED9-AC17-33EE198D5611}"/>
              </a:ext>
            </a:extLst>
          </p:cNvPr>
          <p:cNvSpPr/>
          <p:nvPr/>
        </p:nvSpPr>
        <p:spPr>
          <a:xfrm>
            <a:off x="4390611" y="607650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E48A6-A602-41A4-8CC1-C3B9700CB304}"/>
              </a:ext>
            </a:extLst>
          </p:cNvPr>
          <p:cNvSpPr/>
          <p:nvPr/>
        </p:nvSpPr>
        <p:spPr>
          <a:xfrm>
            <a:off x="4748694" y="6076506"/>
            <a:ext cx="849936" cy="114302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95744-C276-4EBD-8670-DB4AF0665A1D}"/>
              </a:ext>
            </a:extLst>
          </p:cNvPr>
          <p:cNvSpPr/>
          <p:nvPr/>
        </p:nvSpPr>
        <p:spPr>
          <a:xfrm>
            <a:off x="5597844" y="6076506"/>
            <a:ext cx="284491" cy="114303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748E7-F829-424A-A627-B698A1969C80}"/>
              </a:ext>
            </a:extLst>
          </p:cNvPr>
          <p:cNvSpPr/>
          <p:nvPr/>
        </p:nvSpPr>
        <p:spPr>
          <a:xfrm>
            <a:off x="6635267" y="6076506"/>
            <a:ext cx="546526" cy="114303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608A-EF8B-4CAD-A9B2-A05ACD0D2737}"/>
              </a:ext>
            </a:extLst>
          </p:cNvPr>
          <p:cNvSpPr/>
          <p:nvPr/>
        </p:nvSpPr>
        <p:spPr>
          <a:xfrm>
            <a:off x="5882335" y="6076506"/>
            <a:ext cx="752931" cy="114303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D043B4-EA53-4E61-9321-DC36F03D7C98}"/>
              </a:ext>
            </a:extLst>
          </p:cNvPr>
          <p:cNvSpPr/>
          <p:nvPr/>
        </p:nvSpPr>
        <p:spPr>
          <a:xfrm>
            <a:off x="7291637" y="6076508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328B2E-47E4-4EDC-A275-A4A807C2C72C}"/>
              </a:ext>
            </a:extLst>
          </p:cNvPr>
          <p:cNvSpPr/>
          <p:nvPr/>
        </p:nvSpPr>
        <p:spPr>
          <a:xfrm>
            <a:off x="7587037" y="6076505"/>
            <a:ext cx="254107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0CB73-129B-4EE7-8118-36C0E7A12443}"/>
              </a:ext>
            </a:extLst>
          </p:cNvPr>
          <p:cNvSpPr/>
          <p:nvPr/>
        </p:nvSpPr>
        <p:spPr>
          <a:xfrm>
            <a:off x="8978872" y="6076505"/>
            <a:ext cx="699026" cy="114304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BB0797-B29B-45FB-8BF3-37FE8EE3AE4D}"/>
              </a:ext>
            </a:extLst>
          </p:cNvPr>
          <p:cNvSpPr/>
          <p:nvPr/>
        </p:nvSpPr>
        <p:spPr>
          <a:xfrm>
            <a:off x="9677897" y="6076508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EA1DC-FCC5-4FAC-9D35-532A7D2B1386}"/>
              </a:ext>
            </a:extLst>
          </p:cNvPr>
          <p:cNvSpPr/>
          <p:nvPr/>
        </p:nvSpPr>
        <p:spPr>
          <a:xfrm>
            <a:off x="9847649" y="6076507"/>
            <a:ext cx="752932" cy="114301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C421E3-6203-47C1-B898-E1BA0BFA4631}"/>
              </a:ext>
            </a:extLst>
          </p:cNvPr>
          <p:cNvSpPr/>
          <p:nvPr/>
        </p:nvSpPr>
        <p:spPr>
          <a:xfrm>
            <a:off x="10600580" y="607650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E34C4F-556C-4014-AA23-99F95CED2EF7}"/>
              </a:ext>
            </a:extLst>
          </p:cNvPr>
          <p:cNvSpPr/>
          <p:nvPr/>
        </p:nvSpPr>
        <p:spPr>
          <a:xfrm>
            <a:off x="28661" y="607650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7C606-B105-4E6D-86CD-55D983AA3BE8}"/>
              </a:ext>
            </a:extLst>
          </p:cNvPr>
          <p:cNvSpPr/>
          <p:nvPr/>
        </p:nvSpPr>
        <p:spPr>
          <a:xfrm>
            <a:off x="7838258" y="607650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7DFD4A-5869-4BAA-9EF1-F553D64145A5}"/>
              </a:ext>
            </a:extLst>
          </p:cNvPr>
          <p:cNvSpPr/>
          <p:nvPr/>
        </p:nvSpPr>
        <p:spPr>
          <a:xfrm>
            <a:off x="8196341" y="6076505"/>
            <a:ext cx="710611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EA1B3-2DD1-4593-B2FF-85F729BD6D7F}"/>
              </a:ext>
            </a:extLst>
          </p:cNvPr>
          <p:cNvSpPr/>
          <p:nvPr/>
        </p:nvSpPr>
        <p:spPr>
          <a:xfrm>
            <a:off x="8906953" y="6076505"/>
            <a:ext cx="93494" cy="114304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ECDF8-9AAC-4601-98F4-533091B8F644}"/>
              </a:ext>
            </a:extLst>
          </p:cNvPr>
          <p:cNvSpPr/>
          <p:nvPr/>
        </p:nvSpPr>
        <p:spPr>
          <a:xfrm>
            <a:off x="7181186" y="6076505"/>
            <a:ext cx="110451" cy="114303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68743" cy="1040650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7928-A091-46FD-988E-73375CCC01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40577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4FFE1-1B54-4A8B-8C2B-DFFC00CE160B}"/>
              </a:ext>
            </a:extLst>
          </p:cNvPr>
          <p:cNvSpPr/>
          <p:nvPr/>
        </p:nvSpPr>
        <p:spPr>
          <a:xfrm>
            <a:off x="123898" y="6106984"/>
            <a:ext cx="838127" cy="11430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5E024-51B4-4B7A-BBF5-061BF958EF43}"/>
              </a:ext>
            </a:extLst>
          </p:cNvPr>
          <p:cNvSpPr/>
          <p:nvPr/>
        </p:nvSpPr>
        <p:spPr>
          <a:xfrm>
            <a:off x="962026" y="6106984"/>
            <a:ext cx="1552078" cy="114305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465CF-FC81-40E2-8C6A-A88588BF869A}"/>
              </a:ext>
            </a:extLst>
          </p:cNvPr>
          <p:cNvSpPr/>
          <p:nvPr/>
        </p:nvSpPr>
        <p:spPr>
          <a:xfrm>
            <a:off x="2514103" y="610698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69FDD-A29A-44CB-B12C-C712D03EC207}"/>
              </a:ext>
            </a:extLst>
          </p:cNvPr>
          <p:cNvSpPr/>
          <p:nvPr/>
        </p:nvSpPr>
        <p:spPr>
          <a:xfrm>
            <a:off x="3174061" y="610698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AA323-272A-4478-A6B0-8ACABAA0A07C}"/>
              </a:ext>
            </a:extLst>
          </p:cNvPr>
          <p:cNvSpPr/>
          <p:nvPr/>
        </p:nvSpPr>
        <p:spPr>
          <a:xfrm>
            <a:off x="4390611" y="610698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24960-F6F1-42B9-A1D1-629F2F81F7E1}"/>
              </a:ext>
            </a:extLst>
          </p:cNvPr>
          <p:cNvSpPr/>
          <p:nvPr/>
        </p:nvSpPr>
        <p:spPr>
          <a:xfrm>
            <a:off x="4748693" y="6106983"/>
            <a:ext cx="921853" cy="114305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5BDE69-80AF-40F7-BA34-2536EF33120A}"/>
              </a:ext>
            </a:extLst>
          </p:cNvPr>
          <p:cNvSpPr/>
          <p:nvPr/>
        </p:nvSpPr>
        <p:spPr>
          <a:xfrm>
            <a:off x="5670549" y="6106982"/>
            <a:ext cx="251216" cy="114307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B68E2-837F-4473-AA4D-52D02910E990}"/>
              </a:ext>
            </a:extLst>
          </p:cNvPr>
          <p:cNvSpPr/>
          <p:nvPr/>
        </p:nvSpPr>
        <p:spPr>
          <a:xfrm>
            <a:off x="6674695" y="6106982"/>
            <a:ext cx="616940" cy="114308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0DB5D-0B4E-42A6-92A2-D62C2D20E193}"/>
              </a:ext>
            </a:extLst>
          </p:cNvPr>
          <p:cNvSpPr/>
          <p:nvPr/>
        </p:nvSpPr>
        <p:spPr>
          <a:xfrm>
            <a:off x="5921767" y="6106982"/>
            <a:ext cx="752926" cy="114308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CB639B-764C-4028-A6E1-7DD351E61AD7}"/>
              </a:ext>
            </a:extLst>
          </p:cNvPr>
          <p:cNvSpPr/>
          <p:nvPr/>
        </p:nvSpPr>
        <p:spPr>
          <a:xfrm>
            <a:off x="7291637" y="6106982"/>
            <a:ext cx="71917" cy="114308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502B2-F2EC-4FFD-8952-013329774CEA}"/>
              </a:ext>
            </a:extLst>
          </p:cNvPr>
          <p:cNvSpPr/>
          <p:nvPr/>
        </p:nvSpPr>
        <p:spPr>
          <a:xfrm>
            <a:off x="7363555" y="6106981"/>
            <a:ext cx="921852" cy="114308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C8C05-3C43-4AF8-B96C-3BA68A9E3E93}"/>
              </a:ext>
            </a:extLst>
          </p:cNvPr>
          <p:cNvSpPr/>
          <p:nvPr/>
        </p:nvSpPr>
        <p:spPr>
          <a:xfrm>
            <a:off x="9343881" y="6106971"/>
            <a:ext cx="688859" cy="114313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82FA-FE71-4800-8301-1D9E4BC8FC82}"/>
              </a:ext>
            </a:extLst>
          </p:cNvPr>
          <p:cNvSpPr/>
          <p:nvPr/>
        </p:nvSpPr>
        <p:spPr>
          <a:xfrm>
            <a:off x="10032741" y="6106975"/>
            <a:ext cx="162371" cy="114305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80F77-E81E-403B-A71C-C1F82F0B4FAF}"/>
              </a:ext>
            </a:extLst>
          </p:cNvPr>
          <p:cNvSpPr/>
          <p:nvPr/>
        </p:nvSpPr>
        <p:spPr>
          <a:xfrm>
            <a:off x="10195113" y="6106975"/>
            <a:ext cx="405467" cy="114313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1D8DC3-C33B-4B5E-B123-9EE7E3912128}"/>
              </a:ext>
            </a:extLst>
          </p:cNvPr>
          <p:cNvSpPr/>
          <p:nvPr/>
        </p:nvSpPr>
        <p:spPr>
          <a:xfrm>
            <a:off x="10600580" y="610698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E0D0C-8BFB-4B9D-AC45-D469A5A8A931}"/>
              </a:ext>
            </a:extLst>
          </p:cNvPr>
          <p:cNvSpPr/>
          <p:nvPr/>
        </p:nvSpPr>
        <p:spPr>
          <a:xfrm>
            <a:off x="28661" y="610698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53C9C3-7E17-481E-9EC7-D1CFD66046B0}"/>
              </a:ext>
            </a:extLst>
          </p:cNvPr>
          <p:cNvSpPr/>
          <p:nvPr/>
        </p:nvSpPr>
        <p:spPr>
          <a:xfrm>
            <a:off x="8284953" y="610698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0053-1B36-4878-8D4B-2BC6D47BAF48}"/>
              </a:ext>
            </a:extLst>
          </p:cNvPr>
          <p:cNvSpPr/>
          <p:nvPr/>
        </p:nvSpPr>
        <p:spPr>
          <a:xfrm>
            <a:off x="8906952" y="6106980"/>
            <a:ext cx="436929" cy="114309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637549-CE60-469D-B2BE-CA7538A7F738}"/>
              </a:ext>
            </a:extLst>
          </p:cNvPr>
          <p:cNvSpPr/>
          <p:nvPr/>
        </p:nvSpPr>
        <p:spPr>
          <a:xfrm>
            <a:off x="8643035" y="6106980"/>
            <a:ext cx="263917" cy="11430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Apomorphy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15" y="1537856"/>
            <a:ext cx="5166156" cy="542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Character Transitions as a Migratory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15" y="2079992"/>
            <a:ext cx="4251757" cy="4208683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Apomorphy</a:t>
            </a:r>
            <a:r>
              <a:rPr lang="en-US" sz="2000" dirty="0"/>
              <a:t> – a derived/specialized character unique to the group on the phylogenetic tree. Used to describe ancestor-descendent change in a character.</a:t>
            </a:r>
          </a:p>
          <a:p>
            <a:r>
              <a:rPr lang="en-US" sz="2000" dirty="0"/>
              <a:t>Guthrie zones are used as characters, which allow for the migratory path to be derived by tracking the character transitions in the tree(s).</a:t>
            </a:r>
          </a:p>
          <a:p>
            <a:endParaRPr lang="en-US" sz="2000" dirty="0"/>
          </a:p>
          <a:p>
            <a:r>
              <a:rPr lang="en-US" sz="2000" dirty="0"/>
              <a:t>With PAUP, the apomorphy list was generated using the POY tree as an input.</a:t>
            </a:r>
          </a:p>
          <a:p>
            <a:r>
              <a:rPr lang="en-US" sz="2000" dirty="0"/>
              <a:t>This apomorphy list is then converted into a data table, which is used for mapping.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579374" y="597400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Hennig (1956, 1966)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78592-0925-493D-B3FA-26B9B55C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26" y="2211977"/>
            <a:ext cx="1076325" cy="4076700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EB69567-AD7C-420C-9D06-58317C5B7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3854"/>
              </p:ext>
            </p:extLst>
          </p:nvPr>
        </p:nvGraphicFramePr>
        <p:xfrm>
          <a:off x="6563534" y="2693307"/>
          <a:ext cx="5523548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8647">
                  <a:extLst>
                    <a:ext uri="{9D8B030D-6E8A-4147-A177-3AD203B41FA5}">
                      <a16:colId xmlns:a16="http://schemas.microsoft.com/office/drawing/2014/main" val="4189129844"/>
                    </a:ext>
                  </a:extLst>
                </a:gridCol>
                <a:gridCol w="715581">
                  <a:extLst>
                    <a:ext uri="{9D8B030D-6E8A-4147-A177-3AD203B41FA5}">
                      <a16:colId xmlns:a16="http://schemas.microsoft.com/office/drawing/2014/main" val="3772635084"/>
                    </a:ext>
                  </a:extLst>
                </a:gridCol>
                <a:gridCol w="1330643">
                  <a:extLst>
                    <a:ext uri="{9D8B030D-6E8A-4147-A177-3AD203B41FA5}">
                      <a16:colId xmlns:a16="http://schemas.microsoft.com/office/drawing/2014/main" val="2339243809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251305449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4112617974"/>
                    </a:ext>
                  </a:extLst>
                </a:gridCol>
                <a:gridCol w="863029">
                  <a:extLst>
                    <a:ext uri="{9D8B030D-6E8A-4147-A177-3AD203B41FA5}">
                      <a16:colId xmlns:a16="http://schemas.microsoft.com/office/drawing/2014/main" val="1276277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</a:t>
                      </a:r>
                    </a:p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  <a:p>
                      <a:pPr algn="ctr"/>
                      <a:r>
                        <a:rPr lang="en-US" sz="1400" dirty="0"/>
                        <a:t>Order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Apomorphy</a:t>
                      </a:r>
                    </a:p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Guthrie</a:t>
                      </a:r>
                    </a:p>
                    <a:p>
                      <a:pPr algn="ctr"/>
                      <a:r>
                        <a:rPr lang="en-US" sz="1400" dirty="0"/>
                        <a:t>Zone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56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3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07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2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99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8731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6AD3B2-9481-4026-9C44-4D84731347D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20651" y="4250327"/>
            <a:ext cx="642883" cy="0"/>
          </a:xfrm>
          <a:prstGeom prst="straightConnector1">
            <a:avLst/>
          </a:prstGeom>
          <a:ln w="38100"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5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Tabular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was used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Split Label for Guthrie Zone-Level Roll-up: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56853"/>
              </p:ext>
            </p:extLst>
          </p:nvPr>
        </p:nvGraphicFramePr>
        <p:xfrm>
          <a:off x="2472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1477"/>
              </p:ext>
            </p:extLst>
          </p:nvPr>
        </p:nvGraphicFramePr>
        <p:xfrm>
          <a:off x="2472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Analysis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38860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0.555556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79" y="1406254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7076062" y="3475657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6912458" cy="40142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(or </a:t>
            </a:r>
            <a:r>
              <a:rPr lang="el-GR" dirty="0"/>
              <a:t>ε</a:t>
            </a:r>
            <a:r>
              <a:rPr lang="en-US" dirty="0"/>
              <a:t>-NN) and then Gaussian kernel to convert Euclidean distances to similarity measures.</a:t>
            </a:r>
          </a:p>
          <a:p>
            <a:r>
              <a:rPr lang="en-US" dirty="0"/>
              <a:t>Determine optimal k parameter by selecting the k which gives the highest accuracy.</a:t>
            </a:r>
          </a:p>
          <a:p>
            <a:pPr lvl="1"/>
            <a:r>
              <a:rPr lang="en-US" dirty="0"/>
              <a:t>12 (78.57% accuracy)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8230231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9837863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5467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baseline="30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 baseline="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𝐷𝑁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1" dirty="0"/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6" t="-410067" r="-100905" b="-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26" t="-410067" r="-905" b="-2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7783" y="5674227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Cayton</a:t>
            </a:r>
            <a:r>
              <a:rPr lang="en-US" sz="1050" dirty="0"/>
              <a:t>, 2005</a:t>
            </a:r>
          </a:p>
          <a:p>
            <a:r>
              <a:rPr lang="en-US" sz="1050" dirty="0"/>
              <a:t>Belkin et al., 2003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/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050" b="0" dirty="0"/>
                  <a:t>: number of training data points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050" b="0" dirty="0"/>
                  <a:t>: input dimension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50" b="0" dirty="0"/>
                  <a:t>: number of nearest neighbors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050" dirty="0"/>
                  <a:t>: output dimensions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blipFill>
                <a:blip r:embed="rId4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83250"/>
          </a:xfrm>
        </p:spPr>
        <p:txBody>
          <a:bodyPr/>
          <a:lstStyle/>
          <a:p>
            <a:r>
              <a:rPr lang="en-US" dirty="0"/>
              <a:t>Machine Learning | </a:t>
            </a:r>
            <a:r>
              <a:rPr lang="en-US" b="1" dirty="0">
                <a:solidFill>
                  <a:srgbClr val="998542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017" y="1354743"/>
            <a:ext cx="5734983" cy="4394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92" y="1794210"/>
            <a:ext cx="4244158" cy="4340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Purpose:</a:t>
            </a:r>
          </a:p>
          <a:p>
            <a:pPr lvl="1"/>
            <a:r>
              <a:rPr lang="en-US" sz="2000" dirty="0"/>
              <a:t>Understand the predictive (or indicative) power of each dataset in determining the Guthrie zone of each data point.</a:t>
            </a:r>
          </a:p>
          <a:p>
            <a:r>
              <a:rPr lang="en-US" sz="2400" dirty="0"/>
              <a:t>Parameters and Input:</a:t>
            </a:r>
          </a:p>
          <a:p>
            <a:pPr lvl="1"/>
            <a:r>
              <a:rPr lang="en-US" sz="2000" dirty="0"/>
              <a:t>250 Trees</a:t>
            </a:r>
          </a:p>
          <a:p>
            <a:pPr lvl="1"/>
            <a:r>
              <a:rPr lang="en-US" sz="2000" dirty="0"/>
              <a:t>Randomized, evenly-partitioned split</a:t>
            </a:r>
          </a:p>
          <a:p>
            <a:pPr lvl="2"/>
            <a:r>
              <a:rPr lang="en-US" sz="1800" dirty="0"/>
              <a:t>Stratified by Guthrie zone</a:t>
            </a:r>
          </a:p>
          <a:p>
            <a:pPr lvl="1"/>
            <a:r>
              <a:rPr lang="en-US" sz="2000" dirty="0"/>
              <a:t>3-fold Cross-Validation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Microsoft Azure Machine Learning Studio</a:t>
            </a:r>
          </a:p>
          <a:p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085E6-C13C-478F-837C-861D403C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14" y="1574477"/>
            <a:ext cx="6266868" cy="3200675"/>
          </a:xfrm>
          <a:prstGeom prst="rect">
            <a:avLst/>
          </a:prstGeom>
          <a:ln>
            <a:solidFill>
              <a:srgbClr val="998542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99D43-754D-4A40-9BB9-164E8AA4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61102"/>
              </p:ext>
            </p:extLst>
          </p:nvPr>
        </p:nvGraphicFramePr>
        <p:xfrm>
          <a:off x="4506749" y="3439718"/>
          <a:ext cx="3907846" cy="22120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88106">
                  <a:extLst>
                    <a:ext uri="{9D8B030D-6E8A-4147-A177-3AD203B41FA5}">
                      <a16:colId xmlns:a16="http://schemas.microsoft.com/office/drawing/2014/main" val="2890346410"/>
                    </a:ext>
                  </a:extLst>
                </a:gridCol>
                <a:gridCol w="1219740">
                  <a:extLst>
                    <a:ext uri="{9D8B030D-6E8A-4147-A177-3AD203B41FA5}">
                      <a16:colId xmlns:a16="http://schemas.microsoft.com/office/drawing/2014/main" val="2722017561"/>
                    </a:ext>
                  </a:extLst>
                </a:gridCol>
              </a:tblGrid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4185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3438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Genetic (</a:t>
                      </a:r>
                      <a:r>
                        <a:rPr lang="en-US" dirty="0" err="1"/>
                        <a:t>Ychr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mtDNA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3333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Ychr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892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mtDNA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818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64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B59FA7-0D1E-4A33-8559-F0D2AF0F88B2}"/>
              </a:ext>
            </a:extLst>
          </p:cNvPr>
          <p:cNvSpPr txBox="1"/>
          <p:nvPr/>
        </p:nvSpPr>
        <p:spPr>
          <a:xfrm>
            <a:off x="8754373" y="4828208"/>
            <a:ext cx="3106862" cy="1446550"/>
          </a:xfrm>
          <a:prstGeom prst="rect">
            <a:avLst/>
          </a:prstGeom>
          <a:noFill/>
          <a:ln>
            <a:solidFill>
              <a:srgbClr val="9985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5-sample test for equality of proportions:</a:t>
            </a:r>
          </a:p>
          <a:p>
            <a:pPr algn="ctr"/>
            <a:r>
              <a:rPr lang="el-GR" dirty="0"/>
              <a:t>χ2</a:t>
            </a:r>
            <a:r>
              <a:rPr lang="en-US" dirty="0"/>
              <a:t>: 6124.5, </a:t>
            </a:r>
            <a:r>
              <a:rPr lang="en-US" dirty="0" err="1"/>
              <a:t>df</a:t>
            </a:r>
            <a:r>
              <a:rPr lang="en-US" dirty="0"/>
              <a:t>: 4</a:t>
            </a:r>
          </a:p>
          <a:p>
            <a:pPr algn="ctr"/>
            <a:r>
              <a:rPr lang="en-US" dirty="0"/>
              <a:t>p-value: &lt;2.2e-16</a:t>
            </a:r>
          </a:p>
          <a:p>
            <a:pPr algn="ctr"/>
            <a:r>
              <a:rPr lang="en-US" sz="1600" i="1" dirty="0"/>
              <a:t>Reject H0: “All Equal Proportions”</a:t>
            </a:r>
          </a:p>
        </p:txBody>
      </p:sp>
    </p:spTree>
    <p:extLst>
      <p:ext uri="{BB962C8B-B14F-4D97-AF65-F5344CB8AC3E}">
        <p14:creationId xmlns:p14="http://schemas.microsoft.com/office/powerpoint/2010/main" val="3836629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 | </a:t>
            </a:r>
            <a:r>
              <a:rPr lang="en-US" b="1" dirty="0">
                <a:solidFill>
                  <a:srgbClr val="998542"/>
                </a:solidFill>
              </a:rPr>
              <a:t>Visualization </a:t>
            </a:r>
            <a:r>
              <a:rPr lang="en-US" dirty="0"/>
              <a:t>and </a:t>
            </a:r>
            <a:r>
              <a:rPr lang="en-US" b="1" dirty="0">
                <a:solidFill>
                  <a:srgbClr val="998542"/>
                </a:solidFill>
              </a:rPr>
              <a:t>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4" y="1690688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3149" y="261659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2017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4098" name="Picture 2" descr="Mapbox Logo.svg">
            <a:extLst>
              <a:ext uri="{FF2B5EF4-FFF2-40B4-BE49-F238E27FC236}">
                <a16:creationId xmlns:a16="http://schemas.microsoft.com/office/drawing/2014/main" id="{B1050141-C464-42E5-8B07-822FDD9A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94" y="3324388"/>
            <a:ext cx="4876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945E9-2E8D-4EF7-82CC-5A6E209684AD}"/>
              </a:ext>
            </a:extLst>
          </p:cNvPr>
          <p:cNvSpPr txBox="1"/>
          <p:nvPr/>
        </p:nvSpPr>
        <p:spPr>
          <a:xfrm>
            <a:off x="2635679" y="4229260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Mapbox</a:t>
            </a:r>
            <a:r>
              <a:rPr lang="en-US" dirty="0"/>
              <a:t>, 2018 </a:t>
            </a:r>
            <a:r>
              <a:rPr lang="en-US" dirty="0">
                <a:hlinkClick r:id="rId5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0" name="Picture 4" descr="Image result for SQL Server logo">
            <a:extLst>
              <a:ext uri="{FF2B5EF4-FFF2-40B4-BE49-F238E27FC236}">
                <a16:creationId xmlns:a16="http://schemas.microsoft.com/office/drawing/2014/main" id="{A7C1531E-A458-4346-B414-284391E6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45" y="1588773"/>
            <a:ext cx="5119396" cy="13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D42E3C-C48F-4EC4-AA53-B15CDDC57BB9}"/>
              </a:ext>
            </a:extLst>
          </p:cNvPr>
          <p:cNvSpPr txBox="1"/>
          <p:nvPr/>
        </p:nvSpPr>
        <p:spPr>
          <a:xfrm>
            <a:off x="9111343" y="2777706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2016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2" name="Picture 6" descr="Image result for azure ml logo">
            <a:extLst>
              <a:ext uri="{FF2B5EF4-FFF2-40B4-BE49-F238E27FC236}">
                <a16:creationId xmlns:a16="http://schemas.microsoft.com/office/drawing/2014/main" id="{81865356-5D8B-41BE-881B-F6F94BE95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2863"/>
          <a:stretch/>
        </p:blipFill>
        <p:spPr bwMode="auto">
          <a:xfrm>
            <a:off x="6460672" y="3503732"/>
            <a:ext cx="1122035" cy="10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FDF65-D89D-4FD7-A9C2-4F7CD6B33DEB}"/>
              </a:ext>
            </a:extLst>
          </p:cNvPr>
          <p:cNvSpPr txBox="1"/>
          <p:nvPr/>
        </p:nvSpPr>
        <p:spPr>
          <a:xfrm>
            <a:off x="7582707" y="3521374"/>
            <a:ext cx="42119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Azure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FED06-723D-4873-9AF6-9DD4B105E09A}"/>
              </a:ext>
            </a:extLst>
          </p:cNvPr>
          <p:cNvSpPr txBox="1"/>
          <p:nvPr/>
        </p:nvSpPr>
        <p:spPr>
          <a:xfrm>
            <a:off x="9111343" y="4527014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2018 </a:t>
            </a:r>
            <a:r>
              <a:rPr lang="en-US" dirty="0">
                <a:hlinkClick r:id="rId9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4" name="Picture 8" descr="Image result for R logo">
            <a:extLst>
              <a:ext uri="{FF2B5EF4-FFF2-40B4-BE49-F238E27FC236}">
                <a16:creationId xmlns:a16="http://schemas.microsoft.com/office/drawing/2014/main" id="{8EBFD94D-6F45-4F03-87C6-D1873AD5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84" y="4777163"/>
            <a:ext cx="1668388" cy="12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72F796-45E3-4B2E-972C-58DFA5E9EF7A}"/>
              </a:ext>
            </a:extLst>
          </p:cNvPr>
          <p:cNvSpPr txBox="1"/>
          <p:nvPr/>
        </p:nvSpPr>
        <p:spPr>
          <a:xfrm>
            <a:off x="6460672" y="5753574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 Foundation, 2017)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C31-6E75-4C36-AABA-14CF26C7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8560"/>
          </a:xfrm>
        </p:spPr>
        <p:txBody>
          <a:bodyPr/>
          <a:lstStyle/>
          <a:p>
            <a:r>
              <a:rPr lang="en-US" b="1" dirty="0">
                <a:solidFill>
                  <a:srgbClr val="998542"/>
                </a:solidFill>
              </a:rPr>
              <a:t>Final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00703C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B74B-3412-4AD6-BEA5-1435A1F6E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26649"/>
            <a:ext cx="6172200" cy="53344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Evidence was found that supports the “early split” hypothesis. However, there is evidence of a few subsequent migrations not seen in the previous researchers’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Split at zone D (rather than around B or H).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Branching splits from zones L and M.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combination of datasets proved to aid in generating a more robust and confident model of the Bantu migration.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Reduction in ambiguity from the singular models.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600" dirty="0"/>
              <a:t>Increased accuracy from the random forest machine learning model.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44C4-5813-452B-B1F6-4191EC76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Functional Hypothesis:</a:t>
            </a:r>
          </a:p>
          <a:p>
            <a:r>
              <a:rPr lang="en-US" sz="18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region.“</a:t>
            </a:r>
          </a:p>
          <a:p>
            <a:endParaRPr lang="en-US" sz="1800" dirty="0"/>
          </a:p>
          <a:p>
            <a:r>
              <a:rPr lang="en-US" sz="1800" b="1" dirty="0"/>
              <a:t>Technical Hypothesis:</a:t>
            </a:r>
          </a:p>
          <a:p>
            <a:r>
              <a:rPr lang="en-US" sz="1800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DDF34-86CA-4C50-9CC4-94DBF9C9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0D4A-8F69-4C43-87E2-4D11598D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3A46-21A7-4379-906E-890591A7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Understanding human variation is a complex topic that has roots in many fields (such as biology, genomics, anthropology, and linguistics).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Only using one type of data disregards other facets of the organisms complexity.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work has shown the importance and utility of integrating data to create a more robust model of Bantu migration.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Also, by analyzing the data using dimensionality reduction and machine learning methods, additional support has been built for the combined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Created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Derived the </a:t>
            </a:r>
            <a:r>
              <a:rPr lang="en-US" sz="3300" dirty="0" err="1"/>
              <a:t>apomorphies</a:t>
            </a:r>
            <a:r>
              <a:rPr lang="en-US" sz="3300" dirty="0"/>
              <a:t> from the trees and created data structures to visualize the state transitions.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Projected migratory models geographically using the apomorphy results combined with the geographic information.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Utilized dimensionality reduction and machine learning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Tested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07378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9E8B7-8D01-4FC0-A49A-A016B3B8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277"/>
          </a:xfrm>
        </p:spPr>
        <p:txBody>
          <a:bodyPr/>
          <a:lstStyle/>
          <a:p>
            <a:r>
              <a:rPr lang="en-US" dirty="0"/>
              <a:t>Further Bantu Research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440"/>
            <a:ext cx="5157787" cy="406622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Although results of this work help to confirm the “early split” hypothesis, there are far more aspects of the Bantu migration that is left to be understood.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Additional work around the effects of geographical features (such as the Congolese forest or the Eastern Rift mountains) on the migratory path.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Researchers at the AMNH have been working on a similar project, but using linguistic/lexical data. (</a:t>
            </a:r>
            <a:r>
              <a:rPr lang="en-US" sz="1600" dirty="0" err="1"/>
              <a:t>Whiteley</a:t>
            </a:r>
            <a:r>
              <a:rPr lang="en-US" sz="1600" dirty="0"/>
              <a:t> et al., in review)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Next, this work and methodology will be combined with the AMNH linguistic research for further analysis of the migration.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D27C-B813-436C-B397-2D424F662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277"/>
          </a:xfrm>
        </p:spPr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440"/>
            <a:ext cx="5183188" cy="40662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As a result of this work, an end-to-end pipeline was created that allows for the combination and analysis of heterogeneous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can easily be applied to other fields of research such as epidemiology (tracking infectious diseases) and in the geographical understanding of any organismal movement.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The data preparation exercises around the dimensionality reduction and machine learning analyses should prove to be useful examples for many future sequence-based evaluations.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429000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3051" y="4762815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3299246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4683630"/>
            <a:ext cx="742870" cy="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457200"/>
            <a:ext cx="5405938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704" y="1296365"/>
            <a:ext cx="5405937" cy="48351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200 million people on the continent of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expansion models in the late 1960s by Roland Oliver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data sets</a:t>
            </a:r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039FC-5B44-4186-859E-EAB3E579A8FF}"/>
              </a:ext>
            </a:extLst>
          </p:cNvPr>
          <p:cNvSpPr txBox="1"/>
          <p:nvPr/>
        </p:nvSpPr>
        <p:spPr>
          <a:xfrm>
            <a:off x="3633627" y="5220929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3C"/>
                </a:solidFill>
              </a:rPr>
              <a:t>“Early Split” </a:t>
            </a:r>
            <a:r>
              <a:rPr lang="en-US" sz="3200" dirty="0"/>
              <a:t>vs. </a:t>
            </a:r>
            <a:r>
              <a:rPr lang="en-US" sz="3200" dirty="0">
                <a:solidFill>
                  <a:srgbClr val="00703C"/>
                </a:solidFill>
              </a:rPr>
              <a:t>“Late Split”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was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5979160" cy="20883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9" y="3216226"/>
            <a:ext cx="4939781" cy="30978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216012" y="4360834"/>
            <a:ext cx="146065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dirty="0" err="1"/>
              <a:t>Mayaux</a:t>
            </a:r>
            <a:r>
              <a:rPr lang="en-US" sz="1100" dirty="0"/>
              <a:t> et al., 2013)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5122" name="Picture 2" descr="https://britishbusinessenergy.co.uk/wp-content/uploads/vegitation-africa-small.gif">
            <a:extLst>
              <a:ext uri="{FF2B5EF4-FFF2-40B4-BE49-F238E27FC236}">
                <a16:creationId xmlns:a16="http://schemas.microsoft.com/office/drawing/2014/main" id="{A1CB0950-0E6A-4E5C-8541-A0BECE8B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622" y="1804681"/>
            <a:ext cx="3939178" cy="44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26348-4387-4764-93E5-03FF09B740C9}"/>
              </a:ext>
            </a:extLst>
          </p:cNvPr>
          <p:cNvSpPr txBox="1"/>
          <p:nvPr/>
        </p:nvSpPr>
        <p:spPr>
          <a:xfrm>
            <a:off x="7418608" y="1437491"/>
            <a:ext cx="40215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Yearly Vegetation Changes - NDVI values as a Time Series</a:t>
            </a:r>
          </a:p>
          <a:p>
            <a:pPr algn="r"/>
            <a:r>
              <a:rPr lang="en-US" sz="1100" dirty="0"/>
              <a:t>Created by mikea0228, 2018. </a:t>
            </a:r>
            <a:r>
              <a:rPr lang="en-US" sz="1100" dirty="0">
                <a:hlinkClick r:id="rId4"/>
              </a:rPr>
              <a:t>[Link]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4215</Words>
  <Application>Microsoft Office PowerPoint</Application>
  <PresentationFormat>Widescreen</PresentationFormat>
  <Paragraphs>1294</Paragraphs>
  <Slides>42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The Congolese Forest | Geographic Barrier</vt:lpstr>
      <vt:lpstr>Migratory Model Generation</vt:lpstr>
      <vt:lpstr>Bantu Migration | Materials and Methods</vt:lpstr>
      <vt:lpstr>Bantu Migration | Data Samples</vt:lpstr>
      <vt:lpstr>Bantu Migration | mtDNA Data</vt:lpstr>
      <vt:lpstr>Multiple Sequence Alignment | mtDNA Data</vt:lpstr>
      <vt:lpstr>Bantu Migration | Ychr Data</vt:lpstr>
      <vt:lpstr>Bantu Migration | Cultural Data</vt:lpstr>
      <vt:lpstr>Bantu Migration | Tree Generation Pipeline</vt:lpstr>
      <vt:lpstr>Bantu Migration | Haversine Distance</vt:lpstr>
      <vt:lpstr>Bantu Migration | Sankoff Matrix</vt:lpstr>
      <vt:lpstr>Individual Tree: mtDNA Data</vt:lpstr>
      <vt:lpstr>Individual Tree: Ychr Data</vt:lpstr>
      <vt:lpstr>Individual Tree: Cultural Data</vt:lpstr>
      <vt:lpstr>Combined Tree: mtDNA + Ychr + Cultural Data</vt:lpstr>
      <vt:lpstr>Bantu Migration | Apomorphy</vt:lpstr>
      <vt:lpstr>Dimensionality Reduction and Machine Learning</vt:lpstr>
      <vt:lpstr>Bantu Migration | Tabular Data Preparation</vt:lpstr>
      <vt:lpstr>Bantu Migration | Database Creation</vt:lpstr>
      <vt:lpstr>PowerPoint Presentation</vt:lpstr>
      <vt:lpstr>Bantu Migration | Analysis Data Preparation</vt:lpstr>
      <vt:lpstr>Bantu Migration | Model Analysis</vt:lpstr>
      <vt:lpstr>Dimensionality Reduction | MDS</vt:lpstr>
      <vt:lpstr>Dimensionality Reduction | LE</vt:lpstr>
      <vt:lpstr>Dimensionality Reduction | Comparison</vt:lpstr>
      <vt:lpstr>Machine Learning | Random Forest</vt:lpstr>
      <vt:lpstr>Software | Visualization and Analysis</vt:lpstr>
      <vt:lpstr>Bantu Migration Analysis using Y-Chromosomal, Mitochondrial, and Linguistic Information</vt:lpstr>
      <vt:lpstr>Final Results and Conclusion</vt:lpstr>
      <vt:lpstr>Closing Remarks</vt:lpstr>
      <vt:lpstr>Future Work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216</cp:revision>
  <dcterms:modified xsi:type="dcterms:W3CDTF">2018-04-03T18:54:23Z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